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52" r:id="rId2"/>
    <p:sldId id="553" r:id="rId3"/>
    <p:sldId id="554" r:id="rId4"/>
    <p:sldId id="555" r:id="rId5"/>
    <p:sldId id="556" r:id="rId6"/>
    <p:sldId id="557" r:id="rId7"/>
    <p:sldId id="558" r:id="rId8"/>
    <p:sldId id="559" r:id="rId9"/>
    <p:sldId id="560" r:id="rId10"/>
    <p:sldId id="561" r:id="rId11"/>
    <p:sldId id="564" r:id="rId12"/>
    <p:sldId id="562" r:id="rId13"/>
    <p:sldId id="563" r:id="rId14"/>
    <p:sldId id="566" r:id="rId15"/>
    <p:sldId id="576" r:id="rId16"/>
    <p:sldId id="567" r:id="rId17"/>
    <p:sldId id="568" r:id="rId18"/>
    <p:sldId id="569" r:id="rId19"/>
    <p:sldId id="570" r:id="rId20"/>
    <p:sldId id="577" r:id="rId21"/>
    <p:sldId id="571" r:id="rId22"/>
    <p:sldId id="572" r:id="rId23"/>
    <p:sldId id="573" r:id="rId24"/>
    <p:sldId id="574" r:id="rId25"/>
    <p:sldId id="578" r:id="rId26"/>
    <p:sldId id="579" r:id="rId27"/>
    <p:sldId id="5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FB721-39D3-49A4-9640-719837F60771}" type="datetimeFigureOut">
              <a:rPr lang="en-US" smtClean="0"/>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DD1A4-C9C5-4894-BF72-C8851E5D179F}" type="slidenum">
              <a:rPr lang="en-US" smtClean="0"/>
              <a:t>‹#›</a:t>
            </a:fld>
            <a:endParaRPr lang="en-US"/>
          </a:p>
        </p:txBody>
      </p:sp>
    </p:spTree>
    <p:extLst>
      <p:ext uri="{BB962C8B-B14F-4D97-AF65-F5344CB8AC3E}">
        <p14:creationId xmlns:p14="http://schemas.microsoft.com/office/powerpoint/2010/main" val="402422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6BA85-A452-4AA7-9333-A182A08585B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72390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6BA85-A452-4AA7-9333-A182A08585B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83976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6BA85-A452-4AA7-9333-A182A08585B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4148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06BA85-A452-4AA7-9333-A182A08585B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25943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6BA85-A452-4AA7-9333-A182A08585B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107828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06BA85-A452-4AA7-9333-A182A08585B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28465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06BA85-A452-4AA7-9333-A182A08585B1}"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209237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06BA85-A452-4AA7-9333-A182A08585B1}"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237971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6BA85-A452-4AA7-9333-A182A08585B1}"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129360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6BA85-A452-4AA7-9333-A182A08585B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206354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6BA85-A452-4AA7-9333-A182A08585B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0185D-1074-4850-9BDC-287AB87F2529}" type="slidenum">
              <a:rPr lang="en-US" smtClean="0"/>
              <a:t>‹#›</a:t>
            </a:fld>
            <a:endParaRPr lang="en-US"/>
          </a:p>
        </p:txBody>
      </p:sp>
    </p:spTree>
    <p:extLst>
      <p:ext uri="{BB962C8B-B14F-4D97-AF65-F5344CB8AC3E}">
        <p14:creationId xmlns:p14="http://schemas.microsoft.com/office/powerpoint/2010/main" val="426306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6BA85-A452-4AA7-9333-A182A08585B1}" type="datetimeFigureOut">
              <a:rPr lang="en-US" smtClean="0"/>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0185D-1074-4850-9BDC-287AB87F2529}" type="slidenum">
              <a:rPr lang="en-US" smtClean="0"/>
              <a:t>‹#›</a:t>
            </a:fld>
            <a:endParaRPr lang="en-US"/>
          </a:p>
        </p:txBody>
      </p:sp>
    </p:spTree>
    <p:extLst>
      <p:ext uri="{BB962C8B-B14F-4D97-AF65-F5344CB8AC3E}">
        <p14:creationId xmlns:p14="http://schemas.microsoft.com/office/powerpoint/2010/main" val="18242437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第四講</a:t>
            </a:r>
            <a:r>
              <a:rPr lang="en-US" altLang="zh-TW" dirty="0" smtClean="0"/>
              <a:t> </a:t>
            </a:r>
            <a:r>
              <a:rPr lang="zh-TW" altLang="en-US" dirty="0" smtClean="0"/>
              <a:t>慈悲：謙遜的跟隨</a:t>
            </a:r>
            <a:endParaRPr lang="en-US" dirty="0"/>
          </a:p>
        </p:txBody>
      </p:sp>
      <p:sp>
        <p:nvSpPr>
          <p:cNvPr id="3" name="Content Placeholder 2"/>
          <p:cNvSpPr>
            <a:spLocks noGrp="1"/>
          </p:cNvSpPr>
          <p:nvPr>
            <p:ph idx="1"/>
          </p:nvPr>
        </p:nvSpPr>
        <p:spPr/>
        <p:txBody>
          <a:bodyPr/>
          <a:lstStyle/>
          <a:p>
            <a:r>
              <a:rPr lang="zh-TW" altLang="en-US" dirty="0" smtClean="0"/>
              <a:t>依納爵的</a:t>
            </a:r>
            <a:r>
              <a:rPr lang="zh-TW" altLang="en-US" dirty="0"/>
              <a:t>成長和兌變，他對生命和宇宙世界的重新認識，他在邦普羅納受傷后的情景，他在療傷期間的反思，他在卡陶内河邊的神視，他在蒙塞拉特的皈依，他在芒萊撒山洞的祈禱。</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3694742" cy="3434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a:t>依納爵在神操中強調謙遜</a:t>
            </a:r>
            <a:r>
              <a:rPr lang="zh-Hant" altLang="en-US" dirty="0" smtClean="0"/>
              <a:t>，謙遜分</a:t>
            </a:r>
            <a:r>
              <a:rPr lang="zh-Hant" altLang="en-US" dirty="0"/>
              <a:t>三級，第一級人不做任何</a:t>
            </a:r>
            <a:r>
              <a:rPr lang="zh-Hant" altLang="en-US" dirty="0" smtClean="0"/>
              <a:t>不</a:t>
            </a:r>
            <a:r>
              <a:rPr lang="zh-TW" altLang="en-US" dirty="0" smtClean="0"/>
              <a:t>合理</a:t>
            </a:r>
            <a:r>
              <a:rPr lang="zh-Hant" altLang="en-US" dirty="0" smtClean="0"/>
              <a:t>的事</a:t>
            </a:r>
            <a:r>
              <a:rPr lang="zh-Hant" altLang="en-US" dirty="0"/>
              <a:t>；第二級人平心面對榮辱；第三級人為了要效法耶穌基督，主動積極選擇謙遜之路</a:t>
            </a:r>
            <a:r>
              <a:rPr lang="zh-Hant" altLang="en-US" dirty="0" smtClean="0"/>
              <a:t>。</a:t>
            </a:r>
            <a:endParaRPr lang="en-US" altLang="zh-Hant"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133600" y="3200400"/>
            <a:ext cx="4865914" cy="3657600"/>
          </a:xfrm>
          <a:prstGeom prst="rect">
            <a:avLst/>
          </a:prstGeom>
          <a:noFill/>
          <a:ln w="9525">
            <a:noFill/>
            <a:miter lim="800000"/>
            <a:headEnd/>
            <a:tailEnd/>
          </a:ln>
        </p:spPr>
      </p:pic>
    </p:spTree>
    <p:extLst>
      <p:ext uri="{BB962C8B-B14F-4D97-AF65-F5344CB8AC3E}">
        <p14:creationId xmlns:p14="http://schemas.microsoft.com/office/powerpoint/2010/main" val="138597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zh-CN" altLang="en-US" dirty="0"/>
              <a:t>基督徒的愛</a:t>
            </a:r>
            <a:endParaRPr lang="en-US" altLang="zh-CN" dirty="0"/>
          </a:p>
          <a:p>
            <a:pPr marL="0" indent="0">
              <a:buNone/>
            </a:pPr>
            <a:r>
              <a:rPr lang="zh-CN" altLang="en-US" dirty="0" smtClean="0"/>
              <a:t>是以耶穌</a:t>
            </a:r>
            <a:r>
              <a:rPr lang="zh-CN" altLang="en-US" dirty="0"/>
              <a:t>的愛為典範</a:t>
            </a:r>
            <a:endParaRPr lang="en-US" altLang="zh-CN" dirty="0"/>
          </a:p>
          <a:p>
            <a:pPr marL="0" indent="0">
              <a:buNone/>
            </a:pPr>
            <a:r>
              <a:rPr lang="en-US" altLang="zh-CN" dirty="0"/>
              <a:t>A. </a:t>
            </a:r>
            <a:r>
              <a:rPr lang="zh-CN" altLang="en-US" dirty="0"/>
              <a:t>耶穌在我們不可愛的時候愛了我們</a:t>
            </a:r>
            <a:endParaRPr lang="en-US" altLang="zh-CN" dirty="0"/>
          </a:p>
          <a:p>
            <a:pPr marL="0" indent="0">
              <a:buNone/>
            </a:pPr>
            <a:r>
              <a:rPr lang="en-US" dirty="0"/>
              <a:t>B. </a:t>
            </a:r>
            <a:r>
              <a:rPr lang="zh-CN" altLang="en-US" dirty="0"/>
              <a:t>耶穌在我們還是罪人時愛了我們</a:t>
            </a:r>
            <a:endParaRPr lang="en-US" altLang="zh-CN" dirty="0"/>
          </a:p>
          <a:p>
            <a:pPr marL="0" indent="0">
              <a:buNone/>
            </a:pPr>
            <a:r>
              <a:rPr lang="en-US" altLang="zh-CN" dirty="0"/>
              <a:t>C. </a:t>
            </a:r>
            <a:r>
              <a:rPr lang="zh-CN" altLang="en-US" dirty="0"/>
              <a:t>耶穌是無條件地愛了我們</a:t>
            </a:r>
            <a:endParaRPr lang="en-US" altLang="zh-CN" dirty="0"/>
          </a:p>
          <a:p>
            <a:pPr marL="0" indent="0">
              <a:buNone/>
            </a:pPr>
            <a:r>
              <a:rPr lang="en-US" altLang="zh-CN" dirty="0"/>
              <a:t>D. </a:t>
            </a:r>
            <a:r>
              <a:rPr lang="zh-CN" altLang="en-US" dirty="0"/>
              <a:t>耶穌為了愛我們而死在</a:t>
            </a:r>
            <a:r>
              <a:rPr lang="zh-CN" altLang="en-US" dirty="0" smtClean="0"/>
              <a:t>十字架上</a:t>
            </a:r>
            <a:endParaRPr lang="en-US" altLang="zh-CN" dirty="0" smtClean="0"/>
          </a:p>
          <a:p>
            <a:pPr marL="0" indent="0">
              <a:buNone/>
            </a:pPr>
            <a:r>
              <a:rPr lang="en-US" altLang="zh-TW" dirty="0" smtClean="0"/>
              <a:t>E.</a:t>
            </a:r>
            <a:r>
              <a:rPr lang="zh-TW" altLang="en-US" dirty="0" smtClean="0"/>
              <a:t> 耶穌的慈悲以生命為我們作天人的中保</a:t>
            </a:r>
            <a:endParaRPr lang="en-US" dirty="0"/>
          </a:p>
          <a:p>
            <a:endParaRPr lang="en-US" dirty="0"/>
          </a:p>
        </p:txBody>
      </p:sp>
    </p:spTree>
    <p:extLst>
      <p:ext uri="{BB962C8B-B14F-4D97-AF65-F5344CB8AC3E}">
        <p14:creationId xmlns:p14="http://schemas.microsoft.com/office/powerpoint/2010/main" val="172152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smtClean="0"/>
              <a:t>在方濟</a:t>
            </a:r>
            <a:r>
              <a:rPr lang="zh-Hant" altLang="en-US" dirty="0"/>
              <a:t>各任</a:t>
            </a:r>
            <a:r>
              <a:rPr lang="zh-Hant" altLang="en-US" dirty="0" smtClean="0"/>
              <a:t>職的</a:t>
            </a:r>
            <a:r>
              <a:rPr lang="zh-TW" altLang="en-US" dirty="0" smtClean="0"/>
              <a:t>前</a:t>
            </a:r>
            <a:r>
              <a:rPr lang="zh-Hant" altLang="en-US" dirty="0" smtClean="0"/>
              <a:t>九個月內</a:t>
            </a:r>
            <a:r>
              <a:rPr lang="zh-Hant" altLang="en-US" dirty="0"/>
              <a:t>， </a:t>
            </a:r>
            <a:r>
              <a:rPr lang="zh-TW" altLang="en-US" dirty="0" smtClean="0"/>
              <a:t>他關注</a:t>
            </a:r>
            <a:r>
              <a:rPr lang="zh-Hant" altLang="en-US" dirty="0" smtClean="0"/>
              <a:t>：富裕和貧窮</a:t>
            </a:r>
            <a:r>
              <a:rPr lang="zh-TW" altLang="en-US" dirty="0" smtClean="0"/>
              <a:t>的問題</a:t>
            </a:r>
            <a:r>
              <a:rPr lang="zh-Hant" altLang="en-US" dirty="0" smtClean="0"/>
              <a:t>、</a:t>
            </a:r>
            <a:r>
              <a:rPr lang="zh-Hant" altLang="en-US" dirty="0"/>
              <a:t>公平和正義、透明化（訊息）、現代性、全球化、婦女的角色、婚姻的本質和誘惑的力量</a:t>
            </a:r>
            <a:r>
              <a:rPr lang="zh-Hant" altLang="en-US" dirty="0" smtClean="0"/>
              <a: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438400" y="3657600"/>
            <a:ext cx="4127499" cy="3784757"/>
          </a:xfrm>
          <a:prstGeom prst="rect">
            <a:avLst/>
          </a:prstGeom>
          <a:noFill/>
          <a:ln w="9525">
            <a:noFill/>
            <a:miter lim="800000"/>
            <a:headEnd/>
            <a:tailEnd/>
          </a:ln>
        </p:spPr>
      </p:pic>
    </p:spTree>
    <p:extLst>
      <p:ext uri="{BB962C8B-B14F-4D97-AF65-F5344CB8AC3E}">
        <p14:creationId xmlns:p14="http://schemas.microsoft.com/office/powerpoint/2010/main" val="210595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真福德蕾莎姆姆</a:t>
            </a:r>
            <a:endParaRPr lang="en-US" dirty="0"/>
          </a:p>
        </p:txBody>
      </p:sp>
      <p:sp>
        <p:nvSpPr>
          <p:cNvPr id="3" name="Content Placeholder 2"/>
          <p:cNvSpPr>
            <a:spLocks noGrp="1"/>
          </p:cNvSpPr>
          <p:nvPr>
            <p:ph idx="1"/>
          </p:nvPr>
        </p:nvSpPr>
        <p:spPr/>
        <p:txBody>
          <a:bodyPr>
            <a:normAutofit/>
          </a:bodyPr>
          <a:lstStyle/>
          <a:p>
            <a:pPr marL="0" indent="0">
              <a:buNone/>
            </a:pPr>
            <a:endParaRPr lang="en-US" altLang="zh-TW" b="1" dirty="0" smtClean="0">
              <a:latin typeface="Arial" charset="0"/>
              <a:ea typeface="新細明體" charset="0"/>
            </a:endParaRPr>
          </a:p>
          <a:p>
            <a:r>
              <a:rPr lang="en-US" altLang="zh-TW" b="1" dirty="0" smtClean="0">
                <a:latin typeface="Arial" charset="0"/>
                <a:ea typeface="新細明體" charset="0"/>
              </a:rPr>
              <a:t>1928</a:t>
            </a:r>
            <a:r>
              <a:rPr lang="zh-TW" altLang="en-US" b="1" dirty="0">
                <a:latin typeface="Arial" charset="0"/>
                <a:ea typeface="新細明體" charset="0"/>
              </a:rPr>
              <a:t>年，她蒙主召喚成為天主教傳道修女，加入一個愛爾蘭修會──羅瑞托修女會</a:t>
            </a:r>
            <a:r>
              <a:rPr lang="zh-TW" altLang="en-US" b="1" dirty="0" smtClean="0">
                <a:latin typeface="Arial" charset="0"/>
                <a:ea typeface="新細明體" charset="0"/>
              </a:rPr>
              <a:t>。</a:t>
            </a:r>
            <a:endParaRPr lang="en-US" dirty="0"/>
          </a:p>
        </p:txBody>
      </p:sp>
    </p:spTree>
    <p:extLst>
      <p:ext uri="{BB962C8B-B14F-4D97-AF65-F5344CB8AC3E}">
        <p14:creationId xmlns:p14="http://schemas.microsoft.com/office/powerpoint/2010/main" val="377416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zh-CN" altLang="en-US" dirty="0"/>
              <a:t>在一個安靜的清晨</a:t>
            </a:r>
            <a:endParaRPr lang="en-US" altLang="zh-CN" dirty="0"/>
          </a:p>
          <a:p>
            <a:pPr marL="0" indent="0">
              <a:buNone/>
            </a:pPr>
            <a:r>
              <a:rPr lang="zh-CN" altLang="en-US" dirty="0"/>
              <a:t>坐在通往達爾吉嶺的火車上</a:t>
            </a:r>
            <a:endParaRPr lang="en-US" altLang="zh-CN" dirty="0"/>
          </a:p>
          <a:p>
            <a:pPr marL="0" indent="0">
              <a:buNone/>
            </a:pPr>
            <a:r>
              <a:rPr lang="zh-CN" altLang="en-US" dirty="0"/>
              <a:t>她聆聽到一種特別的召叫</a:t>
            </a:r>
            <a:endParaRPr lang="en-US" altLang="zh-CN" dirty="0"/>
          </a:p>
          <a:p>
            <a:pPr marL="0" indent="0">
              <a:buNone/>
            </a:pPr>
            <a:r>
              <a:rPr lang="zh-CN" altLang="en-US" dirty="0"/>
              <a:t>離開舒適的環境</a:t>
            </a:r>
            <a:endParaRPr lang="en-US" altLang="zh-CN" dirty="0"/>
          </a:p>
          <a:p>
            <a:pPr marL="0" indent="0">
              <a:buNone/>
            </a:pPr>
            <a:r>
              <a:rPr lang="zh-CN" altLang="en-US" dirty="0"/>
              <a:t>去服務最貧窮的人</a:t>
            </a:r>
            <a:endParaRPr lang="en-US" altLang="zh-CN" dirty="0"/>
          </a:p>
          <a:p>
            <a:pPr marL="0" indent="0">
              <a:buNone/>
            </a:pPr>
            <a:r>
              <a:rPr lang="zh-CN" altLang="en-US" dirty="0"/>
              <a:t>面對一個不可知的未來</a:t>
            </a:r>
            <a:endParaRPr lang="en-US" altLang="zh-CN" dirty="0"/>
          </a:p>
          <a:p>
            <a:pPr marL="0" indent="0">
              <a:buNone/>
            </a:pPr>
            <a:r>
              <a:rPr lang="zh-CN" altLang="en-US" dirty="0"/>
              <a:t>沒有猶豫</a:t>
            </a:r>
            <a:endParaRPr lang="en-US" altLang="zh-CN" dirty="0"/>
          </a:p>
          <a:p>
            <a:pPr marL="0" indent="0">
              <a:buNone/>
            </a:pPr>
            <a:r>
              <a:rPr lang="zh-CN" altLang="en-US" dirty="0"/>
              <a:t>將自己交付在上主手中</a:t>
            </a:r>
            <a:endParaRPr lang="en-US" altLang="zh-CN" dirty="0"/>
          </a:p>
          <a:p>
            <a:pPr marL="0" indent="0">
              <a:buNone/>
            </a:pPr>
            <a:r>
              <a:rPr lang="zh-CN" altLang="en-US" dirty="0"/>
              <a:t>開始了新的一生</a:t>
            </a:r>
            <a:endParaRPr lang="en-US" altLang="zh-CN"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0" y="1828800"/>
            <a:ext cx="2857500" cy="3790950"/>
          </a:xfrm>
          <a:prstGeom prst="rect">
            <a:avLst/>
          </a:prstGeom>
          <a:noFill/>
          <a:ln w="9525">
            <a:noFill/>
            <a:miter lim="800000"/>
            <a:headEnd/>
            <a:tailEnd/>
          </a:ln>
        </p:spPr>
      </p:pic>
    </p:spTree>
    <p:extLst>
      <p:ext uri="{BB962C8B-B14F-4D97-AF65-F5344CB8AC3E}">
        <p14:creationId xmlns:p14="http://schemas.microsoft.com/office/powerpoint/2010/main" val="380799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smtClean="0"/>
              <a:t>她</a:t>
            </a:r>
            <a:r>
              <a:rPr lang="zh-Hant" altLang="en-US" dirty="0"/>
              <a:t>住的</a:t>
            </a:r>
            <a:r>
              <a:rPr lang="zh-Hant" altLang="en-US" dirty="0" smtClean="0"/>
              <a:t>地方</a:t>
            </a:r>
            <a:r>
              <a:rPr lang="zh-TW" altLang="zh-Hant" dirty="0" smtClean="0"/>
              <a:t>，</a:t>
            </a:r>
            <a:r>
              <a:rPr lang="zh-Hant" altLang="en-US" dirty="0" smtClean="0"/>
              <a:t>只有兩樣電器</a:t>
            </a:r>
            <a:r>
              <a:rPr lang="zh-TW" altLang="zh-Hant" dirty="0" smtClean="0"/>
              <a:t>，</a:t>
            </a:r>
            <a:r>
              <a:rPr lang="zh-Hant" altLang="en-US" dirty="0" smtClean="0"/>
              <a:t>一個</a:t>
            </a:r>
            <a:r>
              <a:rPr lang="zh-Hant" altLang="en-US" dirty="0"/>
              <a:t>是電</a:t>
            </a:r>
            <a:r>
              <a:rPr lang="zh-Hant" altLang="en-US" dirty="0" smtClean="0"/>
              <a:t>燈</a:t>
            </a:r>
            <a:r>
              <a:rPr lang="zh-TW" altLang="zh-Hant" dirty="0" smtClean="0"/>
              <a:t>，</a:t>
            </a:r>
            <a:r>
              <a:rPr lang="zh-Hant" altLang="en-US" dirty="0" smtClean="0"/>
              <a:t>一個是電話</a:t>
            </a:r>
            <a:r>
              <a:rPr lang="zh-TW" altLang="zh-Hant" dirty="0" smtClean="0"/>
              <a:t>。</a:t>
            </a:r>
            <a:r>
              <a:rPr lang="zh-Hant" altLang="en-US" dirty="0" smtClean="0"/>
              <a:t>她</a:t>
            </a:r>
            <a:r>
              <a:rPr lang="zh-Hant" altLang="en-US" dirty="0"/>
              <a:t>的全部財產是一個耶穌像</a:t>
            </a:r>
            <a:r>
              <a:rPr lang="en-US" altLang="zh-Hant" dirty="0"/>
              <a:t>,</a:t>
            </a:r>
            <a:r>
              <a:rPr lang="zh-Hant" altLang="en-US" dirty="0" smtClean="0"/>
              <a:t>三套衣服</a:t>
            </a:r>
            <a:r>
              <a:rPr lang="zh-TW" altLang="en-US" dirty="0" smtClean="0"/>
              <a:t>，</a:t>
            </a:r>
            <a:r>
              <a:rPr lang="zh-Hant" altLang="en-US" dirty="0" smtClean="0"/>
              <a:t>一雙涼鞋</a:t>
            </a:r>
            <a:r>
              <a:rPr lang="zh-TW" altLang="zh-Hant" dirty="0"/>
              <a:t>，</a:t>
            </a:r>
            <a:r>
              <a:rPr lang="en-US" altLang="zh-Hant" dirty="0" smtClean="0"/>
              <a:t> </a:t>
            </a:r>
            <a:r>
              <a:rPr lang="zh-Hant" altLang="en-US" dirty="0" smtClean="0"/>
              <a:t>她從來不穿襪子</a:t>
            </a:r>
            <a:r>
              <a:rPr lang="zh-TW" altLang="en-US" dirty="0" smtClean="0"/>
              <a:t>。</a:t>
            </a:r>
            <a:endParaRPr lang="en-US" altLang="zh-TW"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09800" y="4267200"/>
            <a:ext cx="4267200" cy="3854970"/>
          </a:xfrm>
          <a:prstGeom prst="rect">
            <a:avLst/>
          </a:prstGeom>
          <a:noFill/>
          <a:ln w="9525">
            <a:noFill/>
            <a:miter lim="800000"/>
            <a:headEnd/>
            <a:tailEnd/>
          </a:ln>
        </p:spPr>
      </p:pic>
    </p:spTree>
    <p:extLst>
      <p:ext uri="{BB962C8B-B14F-4D97-AF65-F5344CB8AC3E}">
        <p14:creationId xmlns:p14="http://schemas.microsoft.com/office/powerpoint/2010/main" val="117265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TW" altLang="en-US" dirty="0" smtClean="0">
                <a:latin typeface="Arial" charset="0"/>
                <a:ea typeface="新細明體" charset="0"/>
              </a:rPr>
              <a:t>服務對象：舉</a:t>
            </a:r>
            <a:r>
              <a:rPr lang="zh-TW" altLang="en-US" dirty="0">
                <a:latin typeface="Arial" charset="0"/>
                <a:ea typeface="新細明體" charset="0"/>
              </a:rPr>
              <a:t>凡飢餓者、孤單者、無知者、胎兒、遭種族歧視者、被棄者、患病者、貧困瀕死者、被囚者、酗酒者、吸毒者</a:t>
            </a:r>
            <a:r>
              <a:rPr lang="en-US" altLang="zh-TW" dirty="0">
                <a:latin typeface="Arial" charset="0"/>
                <a:ea typeface="新細明體" charset="0"/>
              </a:rPr>
              <a:t>…</a:t>
            </a:r>
            <a:r>
              <a:rPr lang="en-US" altLang="zh-TW" dirty="0" smtClean="0">
                <a:latin typeface="Arial" charset="0"/>
                <a:ea typeface="新細明體" charset="0"/>
              </a:rPr>
              <a:t>…</a:t>
            </a:r>
            <a:r>
              <a:rPr lang="zh-TW" altLang="en-US" dirty="0" smtClean="0">
                <a:latin typeface="Arial" charset="0"/>
                <a:ea typeface="新細明體" charset="0"/>
              </a:rPr>
              <a:t>。</a:t>
            </a:r>
            <a:endParaRPr lang="en-US" altLang="zh-TW" dirty="0">
              <a:latin typeface="Arial" charset="0"/>
              <a:ea typeface="新細明體"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91000"/>
            <a:ext cx="523875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0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smtClean="0"/>
              <a:t>清貧簡樸</a:t>
            </a:r>
            <a:r>
              <a:rPr lang="zh-Hant" altLang="en-US" dirty="0"/>
              <a:t>，與窮人一樣的生活才能知道窮人的需要，與付出關懷與愛。 </a:t>
            </a:r>
          </a:p>
          <a:p>
            <a:endParaRPr lang="en-US" dirty="0"/>
          </a:p>
        </p:txBody>
      </p:sp>
    </p:spTree>
    <p:extLst>
      <p:ext uri="{BB962C8B-B14F-4D97-AF65-F5344CB8AC3E}">
        <p14:creationId xmlns:p14="http://schemas.microsoft.com/office/powerpoint/2010/main" val="123638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TW" altLang="en-US" dirty="0">
                <a:latin typeface="Arial" charset="0"/>
                <a:ea typeface="新細明體" charset="0"/>
              </a:rPr>
              <a:t>「她的一切所為，都出於耶穌基督，</a:t>
            </a:r>
            <a:r>
              <a:rPr lang="zh-TW" altLang="en-US" dirty="0" smtClean="0">
                <a:latin typeface="Arial" charset="0"/>
                <a:ea typeface="新細明體" charset="0"/>
              </a:rPr>
              <a:t>」</a:t>
            </a:r>
            <a:endParaRPr lang="en-US" altLang="zh-TW" dirty="0" smtClean="0">
              <a:latin typeface="Arial" charset="0"/>
              <a:ea typeface="新細明體" charset="0"/>
            </a:endParaRPr>
          </a:p>
          <a:p>
            <a:r>
              <a:rPr lang="zh-TW" altLang="en-US" dirty="0" smtClean="0">
                <a:latin typeface="Arial" charset="0"/>
                <a:ea typeface="新細明體" charset="0"/>
              </a:rPr>
              <a:t>「</a:t>
            </a:r>
            <a:r>
              <a:rPr lang="zh-TW" altLang="en-US" dirty="0">
                <a:latin typeface="Arial" charset="0"/>
                <a:ea typeface="新細明體" charset="0"/>
              </a:rPr>
              <a:t>我們是以侍奉耶穌基督的精神，來服侍每一個人。」</a:t>
            </a:r>
          </a:p>
          <a:p>
            <a:endParaRPr lang="en-US" dirty="0"/>
          </a:p>
        </p:txBody>
      </p:sp>
    </p:spTree>
    <p:extLst>
      <p:ext uri="{BB962C8B-B14F-4D97-AF65-F5344CB8AC3E}">
        <p14:creationId xmlns:p14="http://schemas.microsoft.com/office/powerpoint/2010/main" val="68051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我</a:t>
            </a:r>
            <a:r>
              <a:rPr lang="zh-TW" altLang="en-US" dirty="0" smtClean="0"/>
              <a:t>口渴</a:t>
            </a:r>
            <a:endParaRPr lang="en-US" dirty="0"/>
          </a:p>
        </p:txBody>
      </p:sp>
      <p:sp>
        <p:nvSpPr>
          <p:cNvPr id="3" name="Content Placeholder 2"/>
          <p:cNvSpPr>
            <a:spLocks noGrp="1"/>
          </p:cNvSpPr>
          <p:nvPr>
            <p:ph idx="1"/>
          </p:nvPr>
        </p:nvSpPr>
        <p:spPr/>
        <p:txBody>
          <a:bodyPr/>
          <a:lstStyle/>
          <a:p>
            <a:r>
              <a:rPr lang="zh-TW" altLang="en-US" b="1" dirty="0">
                <a:latin typeface="Arial" charset="0"/>
                <a:ea typeface="新細明體" charset="0"/>
              </a:rPr>
              <a:t>「我們的目標是使耶穌基督在十字架上對靈魂之愛的無盡渴求得到滿足。</a:t>
            </a:r>
            <a:endParaRPr lang="en-US" altLang="zh-TW" b="1" dirty="0">
              <a:latin typeface="Arial" charset="0"/>
              <a:ea typeface="新細明體" charset="0"/>
            </a:endParaRPr>
          </a:p>
          <a:p>
            <a:r>
              <a:rPr lang="zh-TW" altLang="en-US" b="1" dirty="0">
                <a:latin typeface="Arial" charset="0"/>
                <a:ea typeface="新細明體" charset="0"/>
              </a:rPr>
              <a:t>我們在貧苦者之中服侍耶穌，我們照顧祂、餵養祂、給祂衣服、探視祂。」（仁愛傳教修女會章程</a:t>
            </a:r>
            <a:r>
              <a:rPr lang="zh-TW" altLang="en-US" b="1" dirty="0" smtClean="0">
                <a:latin typeface="Arial" charset="0"/>
                <a:ea typeface="新細明體" charset="0"/>
              </a:rPr>
              <a:t>）</a:t>
            </a:r>
            <a:endParaRPr lang="en-US" altLang="zh-TW" b="1" dirty="0" smtClean="0">
              <a:latin typeface="Arial" charset="0"/>
              <a:ea typeface="新細明體" charset="0"/>
            </a:endParaRPr>
          </a:p>
          <a:p>
            <a:r>
              <a:rPr lang="zh-TW" altLang="en-US" dirty="0">
                <a:latin typeface="Arial" charset="0"/>
                <a:ea typeface="新細明體" charset="0"/>
              </a:rPr>
              <a:t>「窮人不需要憐憫，他們需要的是愛。」</a:t>
            </a:r>
            <a:endParaRPr lang="zh-TW" altLang="en-US" b="1" dirty="0">
              <a:latin typeface="Arial" charset="0"/>
              <a:ea typeface="新細明體" charset="0"/>
            </a:endParaRPr>
          </a:p>
          <a:p>
            <a:endParaRPr lang="en-US" dirty="0"/>
          </a:p>
        </p:txBody>
      </p:sp>
    </p:spTree>
    <p:extLst>
      <p:ext uri="{BB962C8B-B14F-4D97-AF65-F5344CB8AC3E}">
        <p14:creationId xmlns:p14="http://schemas.microsoft.com/office/powerpoint/2010/main" val="82864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教宗方濟各</a:t>
            </a:r>
            <a:endParaRPr lang="en-US" dirty="0"/>
          </a:p>
        </p:txBody>
      </p:sp>
      <p:sp>
        <p:nvSpPr>
          <p:cNvPr id="3" name="Content Placeholder 2"/>
          <p:cNvSpPr>
            <a:spLocks noGrp="1"/>
          </p:cNvSpPr>
          <p:nvPr>
            <p:ph idx="1"/>
          </p:nvPr>
        </p:nvSpPr>
        <p:spPr/>
        <p:txBody>
          <a:bodyPr/>
          <a:lstStyle/>
          <a:p>
            <a:pPr marL="0" indent="0">
              <a:buNone/>
            </a:pPr>
            <a:r>
              <a:rPr lang="zh-CN" altLang="en-US" dirty="0"/>
              <a:t>南美洲解放神學的興起</a:t>
            </a:r>
            <a:endParaRPr lang="en-US" altLang="zh-CN" dirty="0"/>
          </a:p>
          <a:p>
            <a:pPr marL="0" indent="0">
              <a:buNone/>
            </a:pPr>
            <a:r>
              <a:rPr lang="zh-CN" altLang="en-US" dirty="0"/>
              <a:t>政府與教會的張力</a:t>
            </a:r>
            <a:endParaRPr lang="en-US" altLang="zh-CN" dirty="0"/>
          </a:p>
          <a:p>
            <a:pPr marL="0" indent="0">
              <a:buNone/>
            </a:pPr>
            <a:r>
              <a:rPr lang="zh-CN" altLang="en-US" dirty="0"/>
              <a:t>耶穌會弟兄的嚴重誤解</a:t>
            </a:r>
            <a:endParaRPr lang="en-US" altLang="zh-CN" dirty="0"/>
          </a:p>
          <a:p>
            <a:pPr marL="0" indent="0">
              <a:buNone/>
            </a:pPr>
            <a:r>
              <a:rPr lang="zh-CN" altLang="en-US" dirty="0"/>
              <a:t>阿根廷教會與耶穌會左派與右派的衝突</a:t>
            </a:r>
            <a:endParaRPr lang="en-US" altLang="zh-CN" dirty="0"/>
          </a:p>
          <a:p>
            <a:pPr marL="0" indent="0">
              <a:buNone/>
            </a:pPr>
            <a:endParaRPr lang="en-US" altLang="zh-CN" dirty="0"/>
          </a:p>
          <a:p>
            <a:pPr marL="0" indent="0">
              <a:buNone/>
            </a:pPr>
            <a:r>
              <a:rPr lang="zh-CN" altLang="en-US" dirty="0"/>
              <a:t>謙卑地放下自己</a:t>
            </a:r>
            <a:endParaRPr lang="en-US" altLang="zh-CN" dirty="0"/>
          </a:p>
          <a:p>
            <a:pPr marL="0" indent="0">
              <a:buNone/>
            </a:pPr>
            <a:r>
              <a:rPr lang="zh-CN" altLang="en-US" dirty="0"/>
              <a:t>緊緊地跟隨</a:t>
            </a:r>
            <a:r>
              <a:rPr lang="zh-CN" altLang="en-US" dirty="0" smtClean="0"/>
              <a:t>生命</a:t>
            </a:r>
            <a:r>
              <a:rPr lang="zh-TW" altLang="en-US" dirty="0" smtClean="0"/>
              <a:t>的主</a:t>
            </a:r>
            <a:endParaRPr lang="en-US" altLang="zh-CN" dirty="0"/>
          </a:p>
          <a:p>
            <a:endParaRPr lang="en-US" dirty="0"/>
          </a:p>
        </p:txBody>
      </p:sp>
    </p:spTree>
    <p:extLst>
      <p:ext uri="{BB962C8B-B14F-4D97-AF65-F5344CB8AC3E}">
        <p14:creationId xmlns:p14="http://schemas.microsoft.com/office/powerpoint/2010/main" val="198639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a:t>印度總理說</a:t>
            </a:r>
            <a:r>
              <a:rPr lang="en-US" altLang="zh-Hant" dirty="0"/>
              <a:t>:</a:t>
            </a:r>
            <a:r>
              <a:rPr lang="zh-Hant" altLang="en-US" dirty="0"/>
              <a:t>她是少有的</a:t>
            </a:r>
            <a:r>
              <a:rPr lang="zh-Hant" altLang="en-US" sz="4800" dirty="0">
                <a:solidFill>
                  <a:srgbClr val="FF0000"/>
                </a:solidFill>
              </a:rPr>
              <a:t>慈悲</a:t>
            </a:r>
            <a:r>
              <a:rPr lang="zh-Hant" altLang="en-US" dirty="0"/>
              <a:t>天使</a:t>
            </a:r>
            <a:r>
              <a:rPr lang="en-US" altLang="zh-Hant" dirty="0"/>
              <a:t>,</a:t>
            </a:r>
            <a:r>
              <a:rPr lang="zh-Hant" altLang="en-US" dirty="0"/>
              <a:t>是光明和希望的象徵</a:t>
            </a:r>
            <a:r>
              <a:rPr lang="en-US" altLang="zh-Hant" dirty="0"/>
              <a:t>,</a:t>
            </a:r>
            <a:r>
              <a:rPr lang="zh-Hant" altLang="en-US" dirty="0"/>
              <a:t>她抹去了千千萬萬人苦難的眼淚</a:t>
            </a:r>
            <a:r>
              <a:rPr lang="en-US" altLang="zh-Hant" dirty="0"/>
              <a:t>,</a:t>
            </a:r>
            <a:r>
              <a:rPr lang="zh-Hant" altLang="en-US" dirty="0"/>
              <a:t>她給印度帶來巨大的榮譽。</a:t>
            </a:r>
            <a:br>
              <a:rPr lang="zh-Hant" altLang="en-US" dirty="0"/>
            </a:br>
            <a:endParaRPr lang="en-US" altLang="zh-Hant" dirty="0"/>
          </a:p>
          <a:p>
            <a:endParaRPr lang="en-US" dirty="0"/>
          </a:p>
        </p:txBody>
      </p:sp>
    </p:spTree>
    <p:extLst>
      <p:ext uri="{BB962C8B-B14F-4D97-AF65-F5344CB8AC3E}">
        <p14:creationId xmlns:p14="http://schemas.microsoft.com/office/powerpoint/2010/main" val="341834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a:t>沈默的果實是祈禱； 祈禱的果實是信仰；信仰的果實是愛；愛的果實是服務；服務的果實是和平。 </a:t>
            </a:r>
          </a:p>
          <a:p>
            <a:r>
              <a:rPr lang="zh-Hant" altLang="en-US" dirty="0"/>
              <a:t>沈默、祈禱、信仰、愛、服務與和平，這六個步驟，</a:t>
            </a:r>
            <a:r>
              <a:rPr lang="zh-Hant" altLang="en-US" dirty="0" smtClean="0"/>
              <a:t>就可以構築出一條通往</a:t>
            </a:r>
            <a:r>
              <a:rPr lang="zh-CN" altLang="en-US" dirty="0" smtClean="0"/>
              <a:t>天主</a:t>
            </a:r>
            <a:r>
              <a:rPr lang="zh-Hant" altLang="en-US" dirty="0" smtClean="0"/>
              <a:t>的</a:t>
            </a:r>
            <a:r>
              <a:rPr lang="zh-Hant" altLang="en-US" dirty="0"/>
              <a:t>「簡單的道路</a:t>
            </a:r>
            <a:r>
              <a:rPr lang="zh-Hant" altLang="en-US" dirty="0" smtClean="0"/>
              <a:t>」，</a:t>
            </a:r>
            <a:r>
              <a:rPr lang="zh-CN" altLang="en-US" dirty="0" smtClean="0"/>
              <a:t>一</a:t>
            </a:r>
            <a:r>
              <a:rPr lang="zh-TW" altLang="en-US" dirty="0" smtClean="0"/>
              <a:t>條充滿慈悲與憐憫的道路</a:t>
            </a:r>
            <a:r>
              <a:rPr lang="zh-Hant" altLang="en-US" dirty="0" smtClean="0"/>
              <a:t>。 </a:t>
            </a:r>
            <a:endParaRPr lang="zh-Hant" altLang="en-US" dirty="0"/>
          </a:p>
          <a:p>
            <a:endParaRPr lang="en-US" dirty="0"/>
          </a:p>
        </p:txBody>
      </p:sp>
    </p:spTree>
    <p:extLst>
      <p:ext uri="{BB962C8B-B14F-4D97-AF65-F5344CB8AC3E}">
        <p14:creationId xmlns:p14="http://schemas.microsoft.com/office/powerpoint/2010/main" val="384421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zh-Hant" altLang="en-US" dirty="0" smtClean="0"/>
              <a:t>生</a:t>
            </a:r>
            <a:r>
              <a:rPr lang="zh-Hant" altLang="en-US" dirty="0"/>
              <a:t>命中最要緊</a:t>
            </a:r>
            <a:r>
              <a:rPr lang="zh-Hant" altLang="en-US" dirty="0" smtClean="0"/>
              <a:t>的事</a:t>
            </a:r>
            <a:r>
              <a:rPr lang="zh-TW" altLang="en-US" dirty="0" smtClean="0"/>
              <a:t>，</a:t>
            </a:r>
            <a:r>
              <a:rPr lang="zh-Hant" altLang="en-US" dirty="0" smtClean="0"/>
              <a:t>是</a:t>
            </a:r>
            <a:r>
              <a:rPr lang="zh-TW" altLang="en-US" dirty="0" smtClean="0"/>
              <a:t>以一顆慈悲的心，</a:t>
            </a:r>
            <a:r>
              <a:rPr lang="zh-Hant" altLang="en-US" dirty="0" smtClean="0"/>
              <a:t>學著付出愛</a:t>
            </a:r>
            <a:r>
              <a:rPr lang="zh-TW" altLang="en-US" dirty="0" smtClean="0"/>
              <a:t>，</a:t>
            </a:r>
            <a:r>
              <a:rPr lang="zh-Hant" altLang="en-US" dirty="0" smtClean="0"/>
              <a:t>以及</a:t>
            </a:r>
            <a:r>
              <a:rPr lang="zh-Hant" altLang="en-US" dirty="0"/>
              <a:t>接受愛</a:t>
            </a:r>
            <a:r>
              <a:rPr lang="en-US" altLang="zh-Hant" dirty="0"/>
              <a: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0"/>
            <a:ext cx="24765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54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a:t>我不確定天堂是個什麼樣式</a:t>
            </a:r>
            <a:r>
              <a:rPr lang="en-US" altLang="zh-Hant" dirty="0"/>
              <a:t>,</a:t>
            </a:r>
            <a:r>
              <a:rPr lang="zh-Hant" altLang="en-US" dirty="0"/>
              <a:t>但是我確定</a:t>
            </a:r>
            <a:r>
              <a:rPr lang="en-US" altLang="zh-Hant" dirty="0"/>
              <a:t>,</a:t>
            </a:r>
            <a:r>
              <a:rPr lang="zh-Hant" altLang="en-US" dirty="0"/>
              <a:t>當我們死後</a:t>
            </a:r>
            <a:r>
              <a:rPr lang="en-US" altLang="zh-Hant" dirty="0"/>
              <a:t>,</a:t>
            </a:r>
            <a:r>
              <a:rPr lang="zh-Hant" altLang="en-US" dirty="0" smtClean="0"/>
              <a:t>面對</a:t>
            </a:r>
            <a:r>
              <a:rPr lang="zh-TW" altLang="en-US" dirty="0" smtClean="0"/>
              <a:t>天主</a:t>
            </a:r>
            <a:r>
              <a:rPr lang="zh-Hant" altLang="en-US" dirty="0" smtClean="0"/>
              <a:t>的</a:t>
            </a:r>
            <a:r>
              <a:rPr lang="zh-Hant" altLang="en-US" dirty="0"/>
              <a:t>審判的時候</a:t>
            </a:r>
            <a:r>
              <a:rPr lang="en-US" altLang="zh-Hant" dirty="0"/>
              <a:t>,</a:t>
            </a:r>
            <a:r>
              <a:rPr lang="zh-Hant" altLang="en-US" dirty="0"/>
              <a:t>祂不會問</a:t>
            </a:r>
            <a:r>
              <a:rPr lang="en-US" altLang="zh-Hant" dirty="0"/>
              <a:t>,</a:t>
            </a:r>
            <a:r>
              <a:rPr lang="zh-Hant" altLang="en-US" dirty="0"/>
              <a:t>你的一生做了多少好事</a:t>
            </a:r>
            <a:r>
              <a:rPr lang="en-US" altLang="zh-Hant" dirty="0"/>
              <a:t>?</a:t>
            </a:r>
            <a:r>
              <a:rPr lang="zh-Hant" altLang="en-US" dirty="0"/>
              <a:t>倒是會問</a:t>
            </a:r>
            <a:r>
              <a:rPr lang="en-US" altLang="zh-Hant" dirty="0"/>
              <a:t>,</a:t>
            </a:r>
            <a:r>
              <a:rPr lang="zh-Hant" altLang="en-US" dirty="0"/>
              <a:t>你付出了多少的愛在你的工作上</a:t>
            </a:r>
            <a:r>
              <a:rPr lang="en-US" altLang="zh-Hant" dirty="0"/>
              <a:t>?</a:t>
            </a:r>
            <a:br>
              <a:rPr lang="en-US" altLang="zh-Hant" dirty="0"/>
            </a:br>
            <a:endParaRPr lang="en-US" altLang="zh-Hant" dirty="0"/>
          </a:p>
          <a:p>
            <a:endParaRPr lang="en-US" dirty="0"/>
          </a:p>
        </p:txBody>
      </p:sp>
    </p:spTree>
    <p:extLst>
      <p:ext uri="{BB962C8B-B14F-4D97-AF65-F5344CB8AC3E}">
        <p14:creationId xmlns:p14="http://schemas.microsoft.com/office/powerpoint/2010/main" val="143552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zh-Hant" altLang="en-US" dirty="0"/>
              <a:t>在人生的終了</a:t>
            </a:r>
            <a:r>
              <a:rPr lang="en-US" altLang="zh-Hant" dirty="0"/>
              <a:t>,</a:t>
            </a:r>
            <a:r>
              <a:rPr lang="zh-Hant" altLang="en-US" dirty="0"/>
              <a:t>我們不會</a:t>
            </a:r>
          </a:p>
          <a:p>
            <a:pPr marL="0" indent="0">
              <a:buNone/>
            </a:pPr>
            <a:r>
              <a:rPr lang="zh-Hant" altLang="en-US" dirty="0"/>
              <a:t>因著我們的學位 </a:t>
            </a:r>
          </a:p>
          <a:p>
            <a:pPr marL="0" indent="0">
              <a:buNone/>
            </a:pPr>
            <a:r>
              <a:rPr lang="zh-Hant" altLang="en-US" dirty="0"/>
              <a:t>或者是我們賺得的金錢</a:t>
            </a:r>
          </a:p>
          <a:p>
            <a:pPr marL="0" indent="0">
              <a:buNone/>
            </a:pPr>
            <a:r>
              <a:rPr lang="zh-Hant" altLang="en-US" dirty="0"/>
              <a:t>或者是我們做了</a:t>
            </a:r>
            <a:r>
              <a:rPr lang="zh-Hant" altLang="en-US" dirty="0" smtClean="0"/>
              <a:t>多少的大事被評斷</a:t>
            </a:r>
            <a:endParaRPr lang="zh-Hant" altLang="en-US" dirty="0"/>
          </a:p>
        </p:txBody>
      </p:sp>
    </p:spTree>
    <p:extLst>
      <p:ext uri="{BB962C8B-B14F-4D97-AF65-F5344CB8AC3E}">
        <p14:creationId xmlns:p14="http://schemas.microsoft.com/office/powerpoint/2010/main" val="69423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ctr">
              <a:lnSpc>
                <a:spcPct val="90000"/>
              </a:lnSpc>
            </a:pPr>
            <a:r>
              <a:rPr lang="zh-TW" altLang="en-US" dirty="0" smtClean="0"/>
              <a:t>一颗纯</a:t>
            </a:r>
            <a:r>
              <a:rPr lang="zh-TW" altLang="en-US" dirty="0"/>
              <a:t>潔的心，很容易看到基督：</a:t>
            </a:r>
            <a:endParaRPr lang="en-US" altLang="zh-TW" dirty="0"/>
          </a:p>
          <a:p>
            <a:pPr algn="ctr">
              <a:lnSpc>
                <a:spcPct val="90000"/>
              </a:lnSpc>
            </a:pPr>
            <a:r>
              <a:rPr lang="en-US" altLang="zh-TW" dirty="0"/>
              <a:t/>
            </a:r>
            <a:br>
              <a:rPr lang="en-US" altLang="zh-TW" dirty="0"/>
            </a:br>
            <a:r>
              <a:rPr lang="en-US" altLang="zh-TW" dirty="0">
                <a:latin typeface="Times New Roman"/>
              </a:rPr>
              <a:t>   </a:t>
            </a:r>
            <a:r>
              <a:rPr lang="en-US" altLang="zh-TW" dirty="0"/>
              <a:t> </a:t>
            </a:r>
            <a:r>
              <a:rPr lang="zh-TW" altLang="en-US" dirty="0"/>
              <a:t>在飢餓的人中</a:t>
            </a:r>
            <a:r>
              <a:rPr lang="en-US" altLang="zh-TW" dirty="0"/>
              <a:t/>
            </a:r>
            <a:br>
              <a:rPr lang="en-US" altLang="zh-TW" dirty="0"/>
            </a:br>
            <a:r>
              <a:rPr lang="en-US" altLang="zh-TW" dirty="0">
                <a:latin typeface="Times New Roman"/>
              </a:rPr>
              <a:t>   </a:t>
            </a:r>
            <a:r>
              <a:rPr lang="en-US" altLang="zh-TW" dirty="0"/>
              <a:t> </a:t>
            </a:r>
            <a:r>
              <a:rPr lang="zh-TW" altLang="en-US" dirty="0"/>
              <a:t>在赤身露体的人中</a:t>
            </a:r>
            <a:r>
              <a:rPr lang="en-US" altLang="zh-TW" dirty="0"/>
              <a:t/>
            </a:r>
            <a:br>
              <a:rPr lang="en-US" altLang="zh-TW" dirty="0"/>
            </a:br>
            <a:r>
              <a:rPr lang="en-US" altLang="zh-TW" dirty="0">
                <a:latin typeface="Times New Roman"/>
              </a:rPr>
              <a:t>   </a:t>
            </a:r>
            <a:r>
              <a:rPr lang="en-US" altLang="zh-TW" dirty="0"/>
              <a:t> </a:t>
            </a:r>
            <a:r>
              <a:rPr lang="zh-TW" altLang="en-US" dirty="0"/>
              <a:t>在無家可歸的人中</a:t>
            </a:r>
            <a:r>
              <a:rPr lang="en-US" altLang="zh-TW" dirty="0"/>
              <a:t/>
            </a:r>
            <a:br>
              <a:rPr lang="en-US" altLang="zh-TW" dirty="0"/>
            </a:br>
            <a:r>
              <a:rPr lang="en-US" altLang="zh-TW" dirty="0">
                <a:latin typeface="Times New Roman"/>
              </a:rPr>
              <a:t>   </a:t>
            </a:r>
            <a:r>
              <a:rPr lang="en-US" altLang="zh-TW" dirty="0"/>
              <a:t> </a:t>
            </a:r>
            <a:r>
              <a:rPr lang="zh-TW" altLang="en-US" dirty="0"/>
              <a:t>在寂寞的人中</a:t>
            </a:r>
            <a:r>
              <a:rPr lang="en-US" altLang="zh-TW" dirty="0"/>
              <a:t/>
            </a:r>
            <a:br>
              <a:rPr lang="en-US" altLang="zh-TW" dirty="0"/>
            </a:br>
            <a:r>
              <a:rPr lang="en-US" altLang="zh-TW" dirty="0">
                <a:latin typeface="Times New Roman"/>
              </a:rPr>
              <a:t>   </a:t>
            </a:r>
            <a:r>
              <a:rPr lang="en-US" altLang="zh-TW" dirty="0"/>
              <a:t> </a:t>
            </a:r>
            <a:r>
              <a:rPr lang="zh-TW" altLang="en-US" dirty="0"/>
              <a:t>在没有人要的人中</a:t>
            </a:r>
            <a:r>
              <a:rPr lang="en-US" altLang="zh-TW" dirty="0"/>
              <a:t/>
            </a:r>
            <a:br>
              <a:rPr lang="en-US" altLang="zh-TW" dirty="0"/>
            </a:br>
            <a:r>
              <a:rPr lang="en-US" altLang="zh-TW" dirty="0">
                <a:latin typeface="Times New Roman"/>
              </a:rPr>
              <a:t>   </a:t>
            </a:r>
            <a:r>
              <a:rPr lang="en-US" altLang="zh-TW" dirty="0"/>
              <a:t> </a:t>
            </a:r>
            <a:r>
              <a:rPr lang="zh-TW" altLang="en-US" dirty="0"/>
              <a:t>在没有人爱的人中</a:t>
            </a:r>
            <a:r>
              <a:rPr lang="en-US" altLang="zh-TW" dirty="0"/>
              <a:t/>
            </a:r>
            <a:br>
              <a:rPr lang="en-US" altLang="zh-TW" dirty="0"/>
            </a:br>
            <a:r>
              <a:rPr lang="en-US" altLang="zh-TW" dirty="0">
                <a:latin typeface="Times New Roman"/>
              </a:rPr>
              <a:t>   </a:t>
            </a:r>
            <a:r>
              <a:rPr lang="en-US" altLang="zh-TW" dirty="0"/>
              <a:t> </a:t>
            </a:r>
            <a:r>
              <a:rPr lang="zh-TW" altLang="en-US" dirty="0"/>
              <a:t>在麻疯病病当中</a:t>
            </a:r>
            <a:r>
              <a:rPr lang="en-US" altLang="zh-TW" dirty="0"/>
              <a:t/>
            </a:r>
            <a:br>
              <a:rPr lang="en-US" altLang="zh-TW" dirty="0"/>
            </a:br>
            <a:r>
              <a:rPr lang="en-US" altLang="zh-TW" dirty="0">
                <a:latin typeface="Times New Roman"/>
              </a:rPr>
              <a:t>   </a:t>
            </a:r>
            <a:r>
              <a:rPr lang="en-US" altLang="zh-TW" dirty="0"/>
              <a:t> </a:t>
            </a:r>
            <a:r>
              <a:rPr lang="zh-TW" altLang="en-US" dirty="0"/>
              <a:t>在酗酒的人中</a:t>
            </a:r>
            <a:r>
              <a:rPr lang="en-US" altLang="zh-TW" dirty="0"/>
              <a:t/>
            </a:r>
            <a:br>
              <a:rPr lang="en-US" altLang="zh-TW" dirty="0"/>
            </a:br>
            <a:r>
              <a:rPr lang="en-US" altLang="zh-TW" dirty="0">
                <a:latin typeface="Times New Roman"/>
              </a:rPr>
              <a:t>   </a:t>
            </a:r>
            <a:r>
              <a:rPr lang="en-US" altLang="zh-TW" dirty="0"/>
              <a:t> </a:t>
            </a:r>
            <a:r>
              <a:rPr lang="zh-TW" altLang="en-US" dirty="0"/>
              <a:t>在躺在街上的乞丐中</a:t>
            </a:r>
            <a:endParaRPr lang="en-US" altLang="zh-TW" dirty="0"/>
          </a:p>
          <a:p>
            <a:endParaRPr lang="en-US" dirty="0"/>
          </a:p>
        </p:txBody>
      </p:sp>
    </p:spTree>
    <p:extLst>
      <p:ext uri="{BB962C8B-B14F-4D97-AF65-F5344CB8AC3E}">
        <p14:creationId xmlns:p14="http://schemas.microsoft.com/office/powerpoint/2010/main" val="356853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a:t>「你們對最小兄弟（姊妹）所做的，就是對我做的」（瑪：廿五，</a:t>
            </a:r>
            <a:r>
              <a:rPr lang="en-US" altLang="zh-Hant" dirty="0"/>
              <a:t>40</a:t>
            </a:r>
            <a:r>
              <a:rPr lang="zh-Hant" altLang="en-US" dirty="0"/>
              <a:t>）</a:t>
            </a:r>
          </a:p>
          <a:p>
            <a:endParaRPr lang="en-US" dirty="0"/>
          </a:p>
        </p:txBody>
      </p:sp>
    </p:spTree>
    <p:extLst>
      <p:ext uri="{BB962C8B-B14F-4D97-AF65-F5344CB8AC3E}">
        <p14:creationId xmlns:p14="http://schemas.microsoft.com/office/powerpoint/2010/main" val="417162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zh-TW" altLang="en-US" dirty="0" smtClean="0"/>
              <a:t>聖言反省：</a:t>
            </a:r>
            <a:endParaRPr lang="en-US" altLang="zh-TW" dirty="0" smtClean="0"/>
          </a:p>
          <a:p>
            <a:pPr marL="0" indent="0">
              <a:buNone/>
            </a:pPr>
            <a:r>
              <a:rPr lang="zh-CN" altLang="en-US" dirty="0"/>
              <a:t>依</a:t>
            </a:r>
            <a:r>
              <a:rPr lang="en-US" dirty="0"/>
              <a:t>6</a:t>
            </a:r>
            <a:r>
              <a:rPr lang="zh-CN" altLang="en-US" dirty="0"/>
              <a:t>：</a:t>
            </a:r>
            <a:r>
              <a:rPr lang="en-US" dirty="0"/>
              <a:t>1-8  </a:t>
            </a:r>
            <a:r>
              <a:rPr lang="zh-CN" altLang="en-US" dirty="0"/>
              <a:t>我在這裡，請派遣我</a:t>
            </a:r>
            <a:endParaRPr lang="en-US" dirty="0"/>
          </a:p>
          <a:p>
            <a:pPr marL="0" indent="0">
              <a:buNone/>
            </a:pPr>
            <a:r>
              <a:rPr lang="zh-CN" altLang="en-US" dirty="0"/>
              <a:t>若</a:t>
            </a:r>
            <a:r>
              <a:rPr lang="en-US" dirty="0"/>
              <a:t>12</a:t>
            </a:r>
            <a:r>
              <a:rPr lang="zh-CN" altLang="en-US" dirty="0"/>
              <a:t>：</a:t>
            </a:r>
            <a:r>
              <a:rPr lang="en-US" dirty="0"/>
              <a:t>24</a:t>
            </a:r>
            <a:r>
              <a:rPr lang="zh-CN" altLang="en-US" dirty="0"/>
              <a:t>我實實在在告訴你們：一粒麥子如果不落在地裏死了，仍只是一粒；如果死了，才結出許多子粒來</a:t>
            </a:r>
            <a:r>
              <a:rPr lang="zh-CN" altLang="en-US" dirty="0" smtClean="0"/>
              <a:t>。</a:t>
            </a:r>
            <a:endParaRPr lang="en-US" altLang="zh-CN" dirty="0"/>
          </a:p>
          <a:p>
            <a:pPr marL="0" indent="0">
              <a:buNone/>
            </a:pPr>
            <a:r>
              <a:rPr lang="zh-CN" altLang="en-US" dirty="0" smtClean="0"/>
              <a:t>若</a:t>
            </a:r>
            <a:r>
              <a:rPr lang="en-US" dirty="0"/>
              <a:t>13</a:t>
            </a:r>
            <a:r>
              <a:rPr lang="zh-CN" altLang="en-US" dirty="0"/>
              <a:t>：</a:t>
            </a:r>
            <a:r>
              <a:rPr lang="en-US" dirty="0"/>
              <a:t>1-5 </a:t>
            </a:r>
            <a:r>
              <a:rPr lang="zh-CN" altLang="en-US" dirty="0"/>
              <a:t>為門徒們洗腳；</a:t>
            </a:r>
            <a:r>
              <a:rPr lang="en-US" dirty="0"/>
              <a:t> 34-35</a:t>
            </a:r>
            <a:r>
              <a:rPr lang="zh-CN" altLang="en-US" dirty="0"/>
              <a:t>你們要彼此相愛，如同我愛了你們一樣 </a:t>
            </a:r>
            <a:endParaRPr lang="en-US" dirty="0"/>
          </a:p>
          <a:p>
            <a:pPr marL="0" indent="0">
              <a:buNone/>
            </a:pPr>
            <a:r>
              <a:rPr lang="zh-CN" altLang="en-US" b="1" dirty="0" smtClean="0"/>
              <a:t>格</a:t>
            </a:r>
            <a:r>
              <a:rPr lang="zh-CN" altLang="en-US" b="1" dirty="0"/>
              <a:t>前</a:t>
            </a:r>
            <a:r>
              <a:rPr lang="en-US" b="1" dirty="0"/>
              <a:t>13</a:t>
            </a:r>
            <a:r>
              <a:rPr lang="en-US" dirty="0"/>
              <a:t>: </a:t>
            </a:r>
            <a:r>
              <a:rPr lang="en-US" b="1" dirty="0"/>
              <a:t>4-8</a:t>
            </a:r>
            <a:r>
              <a:rPr lang="zh-CN" altLang="en-US" b="1" dirty="0"/>
              <a:t>　</a:t>
            </a:r>
            <a:r>
              <a:rPr lang="zh-CN" altLang="en-US" dirty="0"/>
              <a:t>愛是含忍的，愛是慈祥的，愛不嫉妒，不誇張，不自大，不作無禮的事，不求己益，不動怒，不圖謀惡事，不以不義為樂，卻與真理同樂：凡事包容，凡事相信，凡事盼望，凡事忍耐。愛永存不朽，而先知之恩，終必消失；語言之恩，終必停止；知識之恩，終必消逝。</a:t>
            </a:r>
            <a:endParaRPr lang="en-US" dirty="0"/>
          </a:p>
          <a:p>
            <a:pPr marL="0" indent="0">
              <a:buNone/>
            </a:pPr>
            <a:r>
              <a:rPr lang="zh-CN" altLang="en-US" dirty="0" smtClean="0"/>
              <a:t> </a:t>
            </a:r>
            <a:endParaRPr lang="en-US" dirty="0"/>
          </a:p>
          <a:p>
            <a:endParaRPr lang="en-US" dirty="0"/>
          </a:p>
        </p:txBody>
      </p:sp>
    </p:spTree>
    <p:extLst>
      <p:ext uri="{BB962C8B-B14F-4D97-AF65-F5344CB8AC3E}">
        <p14:creationId xmlns:p14="http://schemas.microsoft.com/office/powerpoint/2010/main" val="357391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altLang="zh-CN" dirty="0"/>
          </a:p>
          <a:p>
            <a:pPr marL="0" indent="0">
              <a:buNone/>
            </a:pPr>
            <a:r>
              <a:rPr lang="en-US" altLang="zh-CN" dirty="0"/>
              <a:t>36</a:t>
            </a:r>
            <a:r>
              <a:rPr lang="zh-CN" altLang="en-US" dirty="0"/>
              <a:t>嵗成爲阿根廷耶穌會省會</a:t>
            </a:r>
            <a:r>
              <a:rPr lang="zh-CN" altLang="en-US" dirty="0" smtClean="0"/>
              <a:t>長</a:t>
            </a:r>
            <a:endParaRPr lang="en-US" altLang="zh-CN" dirty="0" smtClean="0"/>
          </a:p>
          <a:p>
            <a:pPr marL="0" indent="0">
              <a:buNone/>
            </a:pPr>
            <a:r>
              <a:rPr lang="zh-CN" altLang="en-US" dirty="0"/>
              <a:t>梵蒂岡第二屆大公會議的衝擊（</a:t>
            </a:r>
            <a:r>
              <a:rPr lang="en-US" altLang="zh-CN" dirty="0"/>
              <a:t>1962-1965</a:t>
            </a:r>
            <a:r>
              <a:rPr lang="zh-CN" altLang="en-US" dirty="0"/>
              <a:t>）</a:t>
            </a:r>
            <a:endParaRPr lang="en-US" altLang="zh-CN" dirty="0"/>
          </a:p>
          <a:p>
            <a:pPr marL="0" indent="0">
              <a:buNone/>
            </a:pPr>
            <a:endParaRPr lang="en-US" altLang="zh-CN" dirty="0"/>
          </a:p>
          <a:p>
            <a:pPr marL="0" indent="0">
              <a:buNone/>
            </a:pPr>
            <a:r>
              <a:rPr lang="zh-CN" altLang="en-US" dirty="0"/>
              <a:t>“全然地信任天主”</a:t>
            </a:r>
            <a:endParaRPr lang="en-US" dirty="0"/>
          </a:p>
          <a:p>
            <a:pPr marL="0" indent="0">
              <a:buNone/>
            </a:pPr>
            <a:endParaRPr lang="en-US" altLang="zh-CN" dirty="0"/>
          </a:p>
          <a:p>
            <a:pPr marL="0" indent="0">
              <a:buNone/>
            </a:pPr>
            <a:r>
              <a:rPr lang="en-US" altLang="zh-CN" dirty="0"/>
              <a:t>70</a:t>
            </a:r>
            <a:r>
              <a:rPr lang="zh-CN" altLang="en-US" dirty="0"/>
              <a:t>年代的阿根廷社會和教會面臨巨大的張力</a:t>
            </a:r>
            <a:endParaRPr lang="en-US" altLang="zh-CN" dirty="0"/>
          </a:p>
          <a:p>
            <a:endParaRPr lang="en-US" dirty="0"/>
          </a:p>
        </p:txBody>
      </p:sp>
    </p:spTree>
    <p:extLst>
      <p:ext uri="{BB962C8B-B14F-4D97-AF65-F5344CB8AC3E}">
        <p14:creationId xmlns:p14="http://schemas.microsoft.com/office/powerpoint/2010/main" val="320243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zh-CN" altLang="en-US" dirty="0"/>
              <a:t>對天主滿懷信任</a:t>
            </a:r>
            <a:endParaRPr lang="en-US" altLang="zh-CN" dirty="0"/>
          </a:p>
          <a:p>
            <a:pPr marL="0" indent="0">
              <a:buNone/>
            </a:pPr>
            <a:r>
              <a:rPr lang="zh-CN" altLang="en-US" dirty="0"/>
              <a:t>對教會充滿希望</a:t>
            </a:r>
            <a:endParaRPr lang="en-US" altLang="zh-CN" dirty="0"/>
          </a:p>
          <a:p>
            <a:pPr marL="0" indent="0">
              <a:buNone/>
            </a:pPr>
            <a:r>
              <a:rPr lang="zh-CN" altLang="en-US" dirty="0"/>
              <a:t>對他人滿懷慈父情懷</a:t>
            </a:r>
            <a:endParaRPr lang="en-US" altLang="zh-CN" dirty="0"/>
          </a:p>
          <a:p>
            <a:pPr marL="0" indent="0">
              <a:buNone/>
            </a:pPr>
            <a:r>
              <a:rPr lang="zh-CN" altLang="en-US" dirty="0"/>
              <a:t>度著儉樸平凡的生活</a:t>
            </a:r>
            <a:endParaRPr lang="en-US" altLang="zh-CN" dirty="0"/>
          </a:p>
          <a:p>
            <a:pPr marL="0" indent="0">
              <a:buNone/>
            </a:pPr>
            <a:r>
              <a:rPr lang="zh-CN" altLang="en-US" dirty="0"/>
              <a:t>以服務為中心</a:t>
            </a:r>
            <a:endParaRPr lang="zh-TW" alt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5791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03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zh-TW" altLang="en-US" dirty="0"/>
              <a:t>黑夜的經驗</a:t>
            </a:r>
            <a:endParaRPr lang="en-US" altLang="zh-TW" dirty="0"/>
          </a:p>
          <a:p>
            <a:pPr marL="0" indent="0">
              <a:buNone/>
            </a:pPr>
            <a:r>
              <a:rPr lang="zh-TW" altLang="en-US" dirty="0"/>
              <a:t>並非是天主的遠離</a:t>
            </a:r>
            <a:endParaRPr lang="en-US" altLang="zh-TW" dirty="0"/>
          </a:p>
          <a:p>
            <a:pPr marL="0" indent="0">
              <a:buNone/>
            </a:pPr>
            <a:r>
              <a:rPr lang="zh-TW" altLang="en-US" dirty="0"/>
              <a:t>反而是天主光照</a:t>
            </a:r>
            <a:endParaRPr lang="en-US" altLang="zh-TW" dirty="0"/>
          </a:p>
          <a:p>
            <a:pPr marL="0" indent="0">
              <a:buNone/>
            </a:pPr>
            <a:r>
              <a:rPr lang="zh-TW" altLang="en-US" dirty="0"/>
              <a:t>更近的臨在</a:t>
            </a:r>
            <a:endParaRPr lang="en-US" altLang="zh-TW" dirty="0"/>
          </a:p>
          <a:p>
            <a:pPr marL="0" indent="0">
              <a:buNone/>
            </a:pPr>
            <a:r>
              <a:rPr lang="zh-TW" altLang="en-US" dirty="0" smtClean="0"/>
              <a:t>在天主的愛內</a:t>
            </a:r>
            <a:endParaRPr lang="en-US" altLang="zh-TW" dirty="0"/>
          </a:p>
          <a:p>
            <a:pPr marL="0" indent="0">
              <a:buNone/>
            </a:pPr>
            <a:r>
              <a:rPr lang="zh-TW" altLang="en-US" dirty="0" smtClean="0"/>
              <a:t>謙虛的聆聽祂的聲音</a:t>
            </a:r>
            <a:endParaRPr lang="en-US" altLang="zh-TW" dirty="0" smtClean="0"/>
          </a:p>
          <a:p>
            <a:pPr marL="0" indent="0">
              <a:buNone/>
            </a:pPr>
            <a:r>
              <a:rPr lang="zh-TW" altLang="en-US" dirty="0" smtClean="0"/>
              <a:t>感受祂的慈愛與眷顧</a:t>
            </a:r>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0" y="1905000"/>
            <a:ext cx="3147270" cy="3605036"/>
          </a:xfrm>
          <a:prstGeom prst="rect">
            <a:avLst/>
          </a:prstGeom>
          <a:noFill/>
          <a:ln w="9525">
            <a:noFill/>
            <a:miter lim="800000"/>
            <a:headEnd/>
            <a:tailEnd/>
          </a:ln>
        </p:spPr>
      </p:pic>
    </p:spTree>
    <p:extLst>
      <p:ext uri="{BB962C8B-B14F-4D97-AF65-F5344CB8AC3E}">
        <p14:creationId xmlns:p14="http://schemas.microsoft.com/office/powerpoint/2010/main" val="214018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zh-CN" altLang="en-US" dirty="0"/>
              <a:t>耶穌注視著伯多祿</a:t>
            </a:r>
            <a:endParaRPr lang="en-US" altLang="zh-CN" dirty="0"/>
          </a:p>
          <a:p>
            <a:pPr marL="0" indent="0">
              <a:buNone/>
            </a:pPr>
            <a:r>
              <a:rPr lang="zh-CN" altLang="en-US" dirty="0"/>
              <a:t>也注視著我：“不要害怕”</a:t>
            </a:r>
            <a:endParaRPr lang="en-US" altLang="zh-CN" dirty="0"/>
          </a:p>
          <a:p>
            <a:pPr marL="0" indent="0">
              <a:buNone/>
            </a:pPr>
            <a:r>
              <a:rPr lang="zh-TW" altLang="en-US" dirty="0"/>
              <a:t>看，我的僕人，他是我所揀選，我所鍾愛的；他是我心靈所喜悅的；我要使我的神住在衪身上，他必向外邦人傳佈真道。 他不爭辯，也不喧嚷，在街市上沒有人聽到他的聲音； 已壓破的蘆葦，他不折斷；將熄滅的燈心，他不吹滅，直到他使真道勝利</a:t>
            </a:r>
            <a:r>
              <a:rPr lang="zh-CN" altLang="en-US" dirty="0"/>
              <a:t> （玛</a:t>
            </a:r>
            <a:r>
              <a:rPr lang="en-US" altLang="zh-CN" dirty="0"/>
              <a:t>12</a:t>
            </a:r>
            <a:r>
              <a:rPr lang="zh-CN" altLang="en-US" dirty="0"/>
              <a:t>：</a:t>
            </a:r>
            <a:r>
              <a:rPr lang="en-US" altLang="zh-CN" dirty="0"/>
              <a:t>18-20</a:t>
            </a:r>
            <a:r>
              <a:rPr lang="zh-CN" altLang="en-US" dirty="0"/>
              <a:t>）</a:t>
            </a:r>
            <a:endParaRPr lang="en-US" altLang="zh-CN" dirty="0"/>
          </a:p>
          <a:p>
            <a:endParaRPr lang="en-US" dirty="0"/>
          </a:p>
        </p:txBody>
      </p:sp>
    </p:spTree>
    <p:extLst>
      <p:ext uri="{BB962C8B-B14F-4D97-AF65-F5344CB8AC3E}">
        <p14:creationId xmlns:p14="http://schemas.microsoft.com/office/powerpoint/2010/main" val="281624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zh-Hant" altLang="en-US" dirty="0" smtClean="0"/>
              <a:t>教宗方濟各</a:t>
            </a:r>
            <a:r>
              <a:rPr lang="zh-TW" altLang="en-US" dirty="0"/>
              <a:t>：</a:t>
            </a:r>
            <a:r>
              <a:rPr lang="zh-Hant" altLang="en-US" dirty="0" smtClean="0"/>
              <a:t>主內</a:t>
            </a:r>
            <a:r>
              <a:rPr lang="zh-Hant" altLang="en-US" dirty="0"/>
              <a:t>的弟兄姊妹們，午安！</a:t>
            </a:r>
            <a:br>
              <a:rPr lang="zh-Hant" altLang="en-US" dirty="0"/>
            </a:br>
            <a:r>
              <a:rPr lang="zh-Hant" altLang="en-US" dirty="0"/>
              <a:t>各位知道祕密會議的職責，在於替羅馬找到主教。現在，羅馬教區</a:t>
            </a:r>
            <a:r>
              <a:rPr lang="zh-Hant" altLang="en-US" dirty="0" smtClean="0"/>
              <a:t>的教徒</a:t>
            </a:r>
            <a:r>
              <a:rPr lang="zh-Hant" altLang="en-US" dirty="0"/>
              <a:t>有主教了！</a:t>
            </a:r>
            <a:br>
              <a:rPr lang="zh-Hant" altLang="en-US" dirty="0"/>
            </a:br>
            <a:r>
              <a:rPr lang="zh-Hant" altLang="en-US" dirty="0"/>
              <a:t>現在我要給大家一個降福，但首先我想請你們幫一個忙。</a:t>
            </a:r>
            <a:r>
              <a:rPr lang="zh-Hant" altLang="en-US" dirty="0" smtClean="0"/>
              <a:t>在主教降福給人民之</a:t>
            </a:r>
            <a:r>
              <a:rPr lang="zh-Hant" altLang="en-US" dirty="0"/>
              <a:t>前，請求你們向主祈求祂祝福我：由人民為主教祈福。</a:t>
            </a:r>
            <a:endParaRPr lang="en-US" dirty="0"/>
          </a:p>
        </p:txBody>
      </p:sp>
    </p:spTree>
    <p:extLst>
      <p:ext uri="{BB962C8B-B14F-4D97-AF65-F5344CB8AC3E}">
        <p14:creationId xmlns:p14="http://schemas.microsoft.com/office/powerpoint/2010/main" val="334928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zh-Hant" altLang="en-US" dirty="0" smtClean="0"/>
              <a:t>聖依納爵</a:t>
            </a:r>
            <a:r>
              <a:rPr lang="zh-Hant" altLang="en-US" dirty="0"/>
              <a:t>．羅耀拉也是一位獻身於窮人、同時也極力守貧的人。對此，教宗方濟各是這麼說的：</a:t>
            </a:r>
            <a:br>
              <a:rPr lang="zh-Hant" altLang="en-US" dirty="0"/>
            </a:br>
            <a:r>
              <a:rPr lang="zh-Hant" altLang="en-US" dirty="0"/>
              <a:t>選舉時，我坐在我的好友，前聖保羅總主教兼前宗座聖職部部長胡梅斯（</a:t>
            </a:r>
            <a:r>
              <a:rPr lang="en-US" altLang="zh-Hant" dirty="0"/>
              <a:t>Claudio </a:t>
            </a:r>
            <a:r>
              <a:rPr lang="en-US" altLang="zh-Hant" dirty="0" err="1"/>
              <a:t>Hummes</a:t>
            </a:r>
            <a:r>
              <a:rPr lang="zh-Hant" altLang="en-US" dirty="0"/>
              <a:t>）樞機主教身旁。情勢危急時，他不斷鼓勵我。當票開到三分之二時，掌聲響起，教宗選出來了。他用力擁抱並親吻我，說道：「別忘了窮人！」他的 話深入我心：窮人，窮人。想著窮人的當下，我想起亞西西的方濟各。隨著計票進行，我心裡惦記著正發生在世界各角落的戰爭，直到票數統計結束</a:t>
            </a:r>
            <a:r>
              <a:rPr lang="zh-Hant" altLang="en-US" dirty="0" smtClean="0"/>
              <a:t>。</a:t>
            </a:r>
            <a:endParaRPr lang="en-US" dirty="0"/>
          </a:p>
        </p:txBody>
      </p:sp>
    </p:spTree>
    <p:extLst>
      <p:ext uri="{BB962C8B-B14F-4D97-AF65-F5344CB8AC3E}">
        <p14:creationId xmlns:p14="http://schemas.microsoft.com/office/powerpoint/2010/main" val="171280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zh-Hant" altLang="en-US" dirty="0" smtClean="0"/>
              <a:t>天主是位</a:t>
            </a:r>
            <a:r>
              <a:rPr lang="zh-Hant" altLang="en-US" dirty="0"/>
              <a:t>父親，祂無法不愛我們，也無法遠離自己的子女</a:t>
            </a:r>
            <a:r>
              <a:rPr lang="zh-Hant" altLang="en-US" dirty="0" smtClean="0"/>
              <a:t>。祂始終渴望與我們相遇</a:t>
            </a:r>
            <a:r>
              <a:rPr lang="zh-TW" altLang="en-US" dirty="0" smtClean="0"/>
              <a:t>，祂的慈悲永遠和我們一起。相遇意味著改變。</a:t>
            </a:r>
            <a:endParaRPr lang="en-US" dirty="0"/>
          </a:p>
        </p:txBody>
      </p:sp>
      <p:pic>
        <p:nvPicPr>
          <p:cNvPr id="4" name="Picture 3"/>
          <p:cNvPicPr>
            <a:picLocks noChangeAspect="1"/>
          </p:cNvPicPr>
          <p:nvPr/>
        </p:nvPicPr>
        <p:blipFill>
          <a:blip r:embed="rId2" cstate="print"/>
          <a:stretch>
            <a:fillRect/>
          </a:stretch>
        </p:blipFill>
        <p:spPr>
          <a:xfrm>
            <a:off x="2057400" y="3219450"/>
            <a:ext cx="4851400" cy="3638550"/>
          </a:xfrm>
          <a:prstGeom prst="rect">
            <a:avLst/>
          </a:prstGeom>
        </p:spPr>
      </p:pic>
    </p:spTree>
    <p:extLst>
      <p:ext uri="{BB962C8B-B14F-4D97-AF65-F5344CB8AC3E}">
        <p14:creationId xmlns:p14="http://schemas.microsoft.com/office/powerpoint/2010/main" val="325465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11177</TotalTime>
  <Words>1617</Words>
  <Application>Microsoft Office PowerPoint</Application>
  <PresentationFormat>On-screen Show (4:3)</PresentationFormat>
  <Paragraphs>83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新細明體</vt:lpstr>
      <vt:lpstr>宋体</vt:lpstr>
      <vt:lpstr>Arial</vt:lpstr>
      <vt:lpstr>Calibri</vt:lpstr>
      <vt:lpstr>Times New Roman</vt:lpstr>
      <vt:lpstr>Office Theme</vt:lpstr>
      <vt:lpstr>第四講 慈悲：謙遜的跟隨</vt:lpstr>
      <vt:lpstr>教宗方濟各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真福德蕾莎姆姆</vt:lpstr>
      <vt:lpstr>PowerPoint Presentation</vt:lpstr>
      <vt:lpstr>PowerPoint Presentation</vt:lpstr>
      <vt:lpstr>PowerPoint Presentation</vt:lpstr>
      <vt:lpstr>PowerPoint Presentation</vt:lpstr>
      <vt:lpstr>PowerPoint Presentation</vt:lpstr>
      <vt:lpstr>我口渴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生命的復蘇：等待他的來臨</dc:title>
  <dc:creator>You G</dc:creator>
  <cp:lastModifiedBy>Joy</cp:lastModifiedBy>
  <cp:revision>199</cp:revision>
  <dcterms:created xsi:type="dcterms:W3CDTF">2011-11-10T18:40:59Z</dcterms:created>
  <dcterms:modified xsi:type="dcterms:W3CDTF">2016-03-18T17:22:07Z</dcterms:modified>
</cp:coreProperties>
</file>